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1" r:id="rId2"/>
    <p:sldId id="257" r:id="rId3"/>
    <p:sldId id="258" r:id="rId4"/>
    <p:sldId id="259" r:id="rId5"/>
    <p:sldId id="262" r:id="rId6"/>
    <p:sldId id="261" r:id="rId7"/>
    <p:sldId id="266" r:id="rId8"/>
    <p:sldId id="268" r:id="rId9"/>
    <p:sldId id="265" r:id="rId10"/>
    <p:sldId id="267" r:id="rId11"/>
    <p:sldId id="263" r:id="rId12"/>
    <p:sldId id="264" r:id="rId13"/>
    <p:sldId id="273" r:id="rId14"/>
    <p:sldId id="269" r:id="rId15"/>
    <p:sldId id="270" r:id="rId16"/>
    <p:sldId id="272" r:id="rId17"/>
    <p:sldId id="279" r:id="rId18"/>
    <p:sldId id="271" r:id="rId19"/>
    <p:sldId id="274" r:id="rId20"/>
    <p:sldId id="277" r:id="rId21"/>
    <p:sldId id="278" r:id="rId22"/>
    <p:sldId id="275" r:id="rId23"/>
    <p:sldId id="276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F54A9-B087-46F2-94A7-AF0E095F7259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55FE5D-0255-4C47-82B9-5C026CE2D1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64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835" indent="-285706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2822" indent="-2285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599952" indent="-2285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081" indent="-228564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210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339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846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5598" indent="-22856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0256E2-39A5-4D31-ADAD-93FFDE34EB61}" type="slidenum">
              <a:rPr lang="en-GB" sz="1200"/>
              <a:pPr eaLnBrk="1" hangingPunct="1"/>
              <a:t>22</a:t>
            </a:fld>
            <a:endParaRPr lang="en-GB" sz="120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4519FDFB-5F1B-4843-A2A8-44B2958B3BF5}" type="datetime6">
              <a:rPr lang="en-US" smtClean="0"/>
              <a:t>September 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Term 1 / Module 1 / Lesson 2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Mini School - History</a:t>
            </a:r>
          </a:p>
        </p:txBody>
      </p:sp>
    </p:spTree>
    <p:extLst>
      <p:ext uri="{BB962C8B-B14F-4D97-AF65-F5344CB8AC3E}">
        <p14:creationId xmlns:p14="http://schemas.microsoft.com/office/powerpoint/2010/main" val="153800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513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678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84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70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4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241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66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4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96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7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BEB6E4-3067-4EB3-8BE3-A6237B7810EC}" type="datetimeFigureOut">
              <a:rPr lang="en-US" smtClean="0"/>
              <a:t>16/9/2021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955E2-8BB5-4D19-9761-5EC244B7F5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7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="" xmlns:a16="http://schemas.microsoft.com/office/drawing/2014/main" id="{A0CBB94B-7436-4507-8DB1-67C1476BAA7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/>
          <a:stretch/>
        </p:blipFill>
        <p:spPr>
          <a:xfrm>
            <a:off x="-35681" y="3048000"/>
            <a:ext cx="9147854" cy="3810000"/>
          </a:xfrm>
          <a:prstGeom prst="rect">
            <a:avLst/>
          </a:prstGeom>
        </p:spPr>
      </p:pic>
      <p:pic>
        <p:nvPicPr>
          <p:cNvPr id="5" name="图片 11">
            <a:extLst>
              <a:ext uri="{FF2B5EF4-FFF2-40B4-BE49-F238E27FC236}">
                <a16:creationId xmlns="" xmlns:a16="http://schemas.microsoft.com/office/drawing/2014/main" id="{A0685C41-D465-4512-B9F6-8A38B1A4D0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5772682" y="0"/>
            <a:ext cx="3357141" cy="787078"/>
          </a:xfrm>
          <a:prstGeom prst="rect">
            <a:avLst/>
          </a:prstGeom>
        </p:spPr>
      </p:pic>
      <p:pic>
        <p:nvPicPr>
          <p:cNvPr id="6" name="图片 12">
            <a:extLst>
              <a:ext uri="{FF2B5EF4-FFF2-40B4-BE49-F238E27FC236}">
                <a16:creationId xmlns="" xmlns:a16="http://schemas.microsoft.com/office/drawing/2014/main" id="{F7F8C48D-A559-4113-AD18-8377F23E90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65" b="88523"/>
          <a:stretch/>
        </p:blipFill>
        <p:spPr>
          <a:xfrm>
            <a:off x="152400" y="1"/>
            <a:ext cx="5874496" cy="91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76200"/>
            <a:ext cx="5114092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TRƯỜNG THCS NGỌC HỒI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3048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MÔN: LỊCH SỬ 6</a:t>
            </a:r>
          </a:p>
          <a:p>
            <a:pPr algn="ctr"/>
            <a:endParaRPr lang="en-US" sz="3200" b="1" dirty="0" smtClean="0">
              <a:solidFill>
                <a:srgbClr val="002060"/>
              </a:solidFill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Arial Rounded MT Bold" panose="020F0704030504030204" pitchFamily="34" charset="0"/>
              </a:rPr>
              <a:t>GIÁO VIÊN: NGUYỄN THU HÀ</a:t>
            </a:r>
            <a:endParaRPr lang="en-US" sz="3200" b="1" dirty="0">
              <a:solidFill>
                <a:srgbClr val="00206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1447800"/>
            <a:ext cx="8153400" cy="2057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 MỪNG CÁC EM ĐẾN VỚI TIẾT HỌC</a:t>
            </a:r>
            <a:endParaRPr lang="en-US" sz="5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4953000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 err="1" smtClean="0"/>
              <a:t>Tuần</a:t>
            </a:r>
            <a:r>
              <a:rPr lang="en-US" sz="2000" i="1" dirty="0" smtClean="0"/>
              <a:t> 2: </a:t>
            </a:r>
            <a:r>
              <a:rPr lang="en-US" sz="2000" i="1" dirty="0" err="1" smtClean="0"/>
              <a:t>Từ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ngày</a:t>
            </a:r>
            <a:r>
              <a:rPr lang="en-US" sz="2000" i="1" dirty="0" smtClean="0"/>
              <a:t> 13/9 – 18/9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37014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49530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8054" y="266700"/>
            <a:ext cx="4704946" cy="838200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1. </a:t>
            </a:r>
            <a:r>
              <a:rPr lang="en-US" sz="3200" dirty="0" err="1" smtClean="0">
                <a:solidFill>
                  <a:srgbClr val="00B050"/>
                </a:solidFill>
              </a:rPr>
              <a:t>Âm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lịch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dương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lịch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,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48054" y="3048000"/>
            <a:ext cx="8591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- </a:t>
            </a:r>
            <a:r>
              <a:rPr lang="en-US" sz="2400" dirty="0" err="1" smtClean="0"/>
              <a:t>Âm</a:t>
            </a:r>
            <a:r>
              <a:rPr lang="en-US" sz="2400" dirty="0" smtClean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chu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 quay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. </a:t>
            </a:r>
            <a:endParaRPr lang="en-US" sz="2400" dirty="0" smtClean="0"/>
          </a:p>
          <a:p>
            <a:pPr algn="just"/>
            <a:endParaRPr lang="en-US" sz="2400" dirty="0" smtClean="0"/>
          </a:p>
          <a:p>
            <a:pPr algn="just"/>
            <a:r>
              <a:rPr lang="en-US" sz="2400" dirty="0" smtClean="0"/>
              <a:t>-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 </a:t>
            </a:r>
            <a:r>
              <a:rPr lang="en-US" sz="2400" dirty="0" err="1"/>
              <a:t>lịch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chu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 quay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24741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anh dán tường đêm trăng sao A02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81000"/>
            <a:ext cx="8991601" cy="599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199" y="4267200"/>
            <a:ext cx="5486401" cy="21044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Câu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đồng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dao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“….</a:t>
            </a:r>
            <a:r>
              <a:rPr lang="en-US" sz="2000" b="1" dirty="0" err="1" smtClean="0">
                <a:solidFill>
                  <a:srgbClr val="C00000"/>
                </a:solidFill>
              </a:rPr>
              <a:t>Mười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rằm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trăng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náu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Mười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sáu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trăng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treo</a:t>
            </a:r>
            <a:r>
              <a:rPr lang="en-US" sz="2000" b="1" dirty="0" smtClean="0">
                <a:solidFill>
                  <a:srgbClr val="C00000"/>
                </a:solidFill>
              </a:rPr>
              <a:t>…”</a:t>
            </a:r>
          </a:p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Thể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hiện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cách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tính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thời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của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người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xưa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theo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âm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lịch</a:t>
            </a:r>
            <a:r>
              <a:rPr lang="en-US" sz="2000" b="1" dirty="0" smtClean="0">
                <a:solidFill>
                  <a:srgbClr val="C00000"/>
                </a:solidFill>
              </a:rPr>
              <a:t> hay </a:t>
            </a:r>
            <a:r>
              <a:rPr lang="en-US" sz="2000" b="1" dirty="0" err="1" smtClean="0">
                <a:solidFill>
                  <a:srgbClr val="C00000"/>
                </a:solidFill>
              </a:rPr>
              <a:t>dương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lịch</a:t>
            </a:r>
            <a:r>
              <a:rPr lang="en-US" sz="2000" b="1" dirty="0" smtClean="0">
                <a:solidFill>
                  <a:srgbClr val="C00000"/>
                </a:solidFill>
              </a:rPr>
              <a:t>?</a:t>
            </a:r>
            <a:endParaRPr 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4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50+ hình nền powerpoint màu xanh dương đẹp dễ chịu nhẹ nhàng | Hình ảnh, Ảnh  bầu, Hình n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533400" y="131974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/>
              <a:t>Mồng </a:t>
            </a:r>
            <a:r>
              <a:rPr lang="vi-VN" sz="2400" dirty="0"/>
              <a:t>một lưỡi trai</a:t>
            </a:r>
            <a:br>
              <a:rPr lang="vi-VN" sz="2400" dirty="0"/>
            </a:br>
            <a:r>
              <a:rPr lang="vi-VN" sz="2400" dirty="0"/>
              <a:t>Mồng hai lá lúa</a:t>
            </a:r>
            <a:br>
              <a:rPr lang="vi-VN" sz="2400" dirty="0"/>
            </a:br>
            <a:r>
              <a:rPr lang="vi-VN" sz="2400" dirty="0"/>
              <a:t>Mồng ba câu liêm</a:t>
            </a:r>
            <a:br>
              <a:rPr lang="vi-VN" sz="2400" dirty="0"/>
            </a:br>
            <a:r>
              <a:rPr lang="vi-VN" sz="2400" dirty="0"/>
              <a:t>Mồng bốn lưỡi liềm</a:t>
            </a:r>
            <a:br>
              <a:rPr lang="vi-VN" sz="2400" dirty="0"/>
            </a:br>
            <a:r>
              <a:rPr lang="vi-VN" sz="2400" dirty="0"/>
              <a:t>Mồng năm liềm gặt</a:t>
            </a:r>
            <a:br>
              <a:rPr lang="vi-VN" sz="2400" dirty="0"/>
            </a:br>
            <a:r>
              <a:rPr lang="vi-VN" sz="2400" dirty="0"/>
              <a:t>Mồng sáu thật trăng</a:t>
            </a:r>
            <a:br>
              <a:rPr lang="vi-VN" sz="2400" dirty="0"/>
            </a:br>
            <a:r>
              <a:rPr lang="vi-VN" sz="2400" dirty="0"/>
              <a:t>Mười rằm trăng náu</a:t>
            </a:r>
            <a:br>
              <a:rPr lang="vi-VN" sz="2400" dirty="0"/>
            </a:br>
            <a:r>
              <a:rPr lang="vi-VN" sz="2400" dirty="0"/>
              <a:t>Mười sáu trăng treo</a:t>
            </a:r>
            <a:br>
              <a:rPr lang="vi-VN" sz="2400" dirty="0"/>
            </a:br>
            <a:r>
              <a:rPr lang="vi-VN" sz="2400" dirty="0"/>
              <a:t>Mười bẩy sẩy giường chiếu</a:t>
            </a:r>
            <a:br>
              <a:rPr lang="vi-VN" sz="2400" dirty="0"/>
            </a:br>
            <a:r>
              <a:rPr lang="vi-VN" sz="2400" dirty="0"/>
              <a:t>Mười tám nằm bếp trấu</a:t>
            </a:r>
            <a:br>
              <a:rPr lang="vi-VN" sz="2400" dirty="0"/>
            </a:br>
            <a:r>
              <a:rPr lang="vi-VN" sz="2400" dirty="0"/>
              <a:t>Mười chín nín niêu xôi</a:t>
            </a:r>
            <a:br>
              <a:rPr lang="vi-VN" sz="2400" dirty="0"/>
            </a:b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2971800" y="381000"/>
            <a:ext cx="22956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Trăng đâu?</a:t>
            </a:r>
            <a:endParaRPr lang="en-US" sz="36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95800" y="1283095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 smtClean="0"/>
              <a:t>Hai mươi giấc tốt</a:t>
            </a:r>
            <a:br>
              <a:rPr lang="vi-VN" sz="2400" dirty="0" smtClean="0"/>
            </a:br>
            <a:r>
              <a:rPr lang="vi-VN" sz="2400" dirty="0" smtClean="0"/>
              <a:t>Hăm mốt nửa đêm</a:t>
            </a:r>
            <a:br>
              <a:rPr lang="vi-VN" sz="2400" dirty="0" smtClean="0"/>
            </a:br>
            <a:r>
              <a:rPr lang="vi-VN" sz="2400" dirty="0" smtClean="0"/>
              <a:t>Hăm hai đeo hoa</a:t>
            </a:r>
            <a:br>
              <a:rPr lang="vi-VN" sz="2400" dirty="0" smtClean="0"/>
            </a:br>
            <a:r>
              <a:rPr lang="vi-VN" sz="2400" dirty="0" smtClean="0"/>
              <a:t>Hăm ba gà gáy</a:t>
            </a:r>
            <a:br>
              <a:rPr lang="vi-VN" sz="2400" dirty="0" smtClean="0"/>
            </a:br>
            <a:r>
              <a:rPr lang="vi-VN" sz="2400" dirty="0" smtClean="0"/>
              <a:t>Hăm bốn ở đâu ?</a:t>
            </a:r>
            <a:br>
              <a:rPr lang="vi-VN" sz="2400" dirty="0" smtClean="0"/>
            </a:br>
            <a:r>
              <a:rPr lang="vi-VN" sz="2400" dirty="0" smtClean="0"/>
              <a:t>Hăm nhăm ở đấy</a:t>
            </a:r>
            <a:br>
              <a:rPr lang="vi-VN" sz="2400" dirty="0" smtClean="0"/>
            </a:br>
            <a:r>
              <a:rPr lang="vi-VN" sz="2400" dirty="0" smtClean="0"/>
              <a:t>Hăm sáu đã vậy</a:t>
            </a:r>
            <a:br>
              <a:rPr lang="vi-VN" sz="2400" dirty="0" smtClean="0"/>
            </a:br>
            <a:r>
              <a:rPr lang="vi-VN" sz="2400" dirty="0" smtClean="0"/>
              <a:t>Hăm bẩy làm sao ?</a:t>
            </a:r>
            <a:br>
              <a:rPr lang="vi-VN" sz="2400" dirty="0" smtClean="0"/>
            </a:br>
            <a:r>
              <a:rPr lang="vi-VN" sz="2400" dirty="0" smtClean="0"/>
              <a:t>Hăm tám thế nào ?</a:t>
            </a:r>
            <a:br>
              <a:rPr lang="vi-VN" sz="2400" dirty="0" smtClean="0"/>
            </a:br>
            <a:r>
              <a:rPr lang="vi-VN" sz="2400" dirty="0" smtClean="0"/>
              <a:t>Hăm chín thế ấy</a:t>
            </a:r>
            <a:br>
              <a:rPr lang="vi-VN" sz="2400" dirty="0" smtClean="0"/>
            </a:br>
            <a:r>
              <a:rPr lang="vi-VN" sz="2400" dirty="0" smtClean="0"/>
              <a:t>Ba mươi không thấy ?</a:t>
            </a:r>
            <a:br>
              <a:rPr lang="vi-VN" sz="2400" dirty="0" smtClean="0"/>
            </a:br>
            <a:r>
              <a:rPr lang="vi-VN" sz="2400" dirty="0" smtClean="0"/>
              <a:t>Mặt mày trăng đâu ?....!!!!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663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ài Thơ: TỜ LỊCH CUỐI THÁNG 12 (Tác giả: Trúc Thanh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"/>
            <a:ext cx="4611815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61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8" y="380994"/>
            <a:ext cx="4572009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=""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4840550" y="2760183"/>
            <a:ext cx="874450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=""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5622803" y="1559293"/>
            <a:ext cx="3083247" cy="4054144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5683321" y="2631479"/>
            <a:ext cx="2655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Cách</a:t>
            </a: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tính</a:t>
            </a: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thời</a:t>
            </a: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gian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507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8645525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C00000"/>
                </a:solidFill>
              </a:rPr>
              <a:t>Dựa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vào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sơ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đồ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2.4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thông</a:t>
            </a:r>
            <a:r>
              <a:rPr lang="en-US" sz="2400" b="1" dirty="0" smtClean="0">
                <a:solidFill>
                  <a:srgbClr val="C00000"/>
                </a:solidFill>
              </a:rPr>
              <a:t> tin </a:t>
            </a:r>
            <a:r>
              <a:rPr lang="en-US" sz="2400" b="1" dirty="0" err="1" smtClean="0">
                <a:solidFill>
                  <a:srgbClr val="C00000"/>
                </a:solidFill>
              </a:rPr>
              <a:t>trong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bài</a:t>
            </a:r>
            <a:r>
              <a:rPr lang="en-US" sz="2400" b="1" dirty="0" smtClean="0">
                <a:solidFill>
                  <a:srgbClr val="C00000"/>
                </a:solidFill>
              </a:rPr>
              <a:t>, </a:t>
            </a:r>
            <a:r>
              <a:rPr lang="en-US" sz="2400" b="1" dirty="0" err="1" smtClean="0">
                <a:solidFill>
                  <a:srgbClr val="C00000"/>
                </a:solidFill>
              </a:rPr>
              <a:t>em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hãy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giải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thích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các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khái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niệm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trước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Công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nguyên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Công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nguyên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thập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kỉ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thế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kỉ</a:t>
            </a:r>
            <a:r>
              <a:rPr lang="en-US" sz="2400" b="1" dirty="0">
                <a:solidFill>
                  <a:srgbClr val="C00000"/>
                </a:solidFill>
              </a:rPr>
              <a:t>, </a:t>
            </a:r>
            <a:r>
              <a:rPr lang="en-US" sz="2400" b="1" dirty="0" err="1">
                <a:solidFill>
                  <a:srgbClr val="C00000"/>
                </a:solidFill>
              </a:rPr>
              <a:t>thiên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niên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kỉ</a:t>
            </a:r>
            <a:endParaRPr lang="en-US" sz="2400" b="1" dirty="0">
              <a:solidFill>
                <a:srgbClr val="C00000"/>
              </a:solidFill>
            </a:endParaRPr>
          </a:p>
          <a:p>
            <a:pPr algn="ctr"/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604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Không có mô tả ảnh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6"/>
          <a:stretch/>
        </p:blipFill>
        <p:spPr bwMode="auto">
          <a:xfrm rot="16200000">
            <a:off x="1143001" y="-1143003"/>
            <a:ext cx="6858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496669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(CN) = </a:t>
            </a:r>
            <a:r>
              <a:rPr lang="en-US" sz="2800" dirty="0" err="1" smtClean="0"/>
              <a:t>Quy</a:t>
            </a:r>
            <a:r>
              <a:rPr lang="en-US" sz="2800" dirty="0" smtClean="0"/>
              <a:t> </a:t>
            </a:r>
            <a:r>
              <a:rPr lang="en-US" sz="2800" dirty="0" err="1" smtClean="0"/>
              <a:t>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mốc</a:t>
            </a:r>
            <a:r>
              <a:rPr lang="en-US" sz="2800" dirty="0" smtClean="0"/>
              <a:t> </a:t>
            </a:r>
            <a:r>
              <a:rPr lang="en-US" sz="2800" dirty="0" err="1" smtClean="0"/>
              <a:t>chúa</a:t>
            </a:r>
            <a:r>
              <a:rPr lang="en-US" sz="2800" dirty="0" smtClean="0"/>
              <a:t> </a:t>
            </a:r>
            <a:r>
              <a:rPr lang="en-US" sz="2800" dirty="0" err="1" smtClean="0"/>
              <a:t>Jê</a:t>
            </a:r>
            <a:r>
              <a:rPr lang="en-US" sz="2800" dirty="0" smtClean="0"/>
              <a:t> –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đời</a:t>
            </a:r>
            <a:r>
              <a:rPr lang="en-US" sz="2800" dirty="0" smtClean="0"/>
              <a:t> (</a:t>
            </a:r>
            <a:r>
              <a:rPr lang="en-US" sz="2800" dirty="0" err="1" smtClean="0"/>
              <a:t>năm</a:t>
            </a:r>
            <a:r>
              <a:rPr lang="en-US" sz="2800" dirty="0" smtClean="0"/>
              <a:t> 1 CN)</a:t>
            </a:r>
          </a:p>
          <a:p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31343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Thập</a:t>
            </a:r>
            <a:r>
              <a:rPr lang="en-US" sz="2800" dirty="0" smtClean="0"/>
              <a:t> </a:t>
            </a:r>
            <a:r>
              <a:rPr lang="en-US" sz="2800" dirty="0" err="1" smtClean="0"/>
              <a:t>kỉ</a:t>
            </a:r>
            <a:r>
              <a:rPr lang="en-US" sz="2800" dirty="0" smtClean="0"/>
              <a:t> = 10 </a:t>
            </a:r>
            <a:r>
              <a:rPr lang="en-US" sz="2800" dirty="0" err="1" smtClean="0"/>
              <a:t>năm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4419600"/>
            <a:ext cx="541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kỉ</a:t>
            </a:r>
            <a:r>
              <a:rPr lang="en-US" sz="2800" dirty="0" smtClean="0"/>
              <a:t> = 100 </a:t>
            </a:r>
            <a:r>
              <a:rPr lang="en-US" sz="2800" dirty="0" err="1" smtClean="0"/>
              <a:t>năm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955268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Thiên</a:t>
            </a:r>
            <a:r>
              <a:rPr lang="en-US" sz="2800" dirty="0" smtClean="0"/>
              <a:t> </a:t>
            </a:r>
            <a:r>
              <a:rPr lang="en-US" sz="2800" dirty="0" err="1" smtClean="0"/>
              <a:t>niên</a:t>
            </a:r>
            <a:r>
              <a:rPr lang="en-US" sz="2800" dirty="0" smtClean="0"/>
              <a:t> </a:t>
            </a:r>
            <a:r>
              <a:rPr lang="en-US" sz="2800" dirty="0" err="1" smtClean="0"/>
              <a:t>kỉ</a:t>
            </a:r>
            <a:r>
              <a:rPr lang="en-US" sz="2800" dirty="0" smtClean="0"/>
              <a:t> = 1000 </a:t>
            </a:r>
            <a:r>
              <a:rPr lang="en-US" sz="2800" dirty="0" err="1" smtClean="0"/>
              <a:t>năm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840468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Công</a:t>
            </a:r>
            <a:r>
              <a:rPr lang="en-US" sz="2800" dirty="0" smtClean="0"/>
              <a:t> </a:t>
            </a:r>
            <a:r>
              <a:rPr lang="en-US" sz="2800" dirty="0" err="1" smtClean="0"/>
              <a:t>nguyên</a:t>
            </a:r>
            <a:r>
              <a:rPr lang="en-US" sz="2800" dirty="0" smtClean="0"/>
              <a:t> (TCN) = </a:t>
            </a:r>
            <a:r>
              <a:rPr lang="en-US" sz="2800" dirty="0" err="1" smtClean="0"/>
              <a:t>Quy</a:t>
            </a:r>
            <a:r>
              <a:rPr lang="en-US" sz="2800" dirty="0" smtClean="0"/>
              <a:t> </a:t>
            </a:r>
            <a:r>
              <a:rPr lang="en-US" sz="2800" dirty="0" err="1" smtClean="0"/>
              <a:t>ước</a:t>
            </a:r>
            <a:r>
              <a:rPr lang="en-US" sz="2800" dirty="0" smtClean="0"/>
              <a:t> </a:t>
            </a:r>
            <a:r>
              <a:rPr lang="en-US" sz="2800" dirty="0" err="1" smtClean="0"/>
              <a:t>chỉ</a:t>
            </a:r>
            <a:r>
              <a:rPr lang="en-US" sz="2800" dirty="0" smtClean="0"/>
              <a:t> </a:t>
            </a:r>
            <a:r>
              <a:rPr lang="en-US" sz="2800" dirty="0" err="1" smtClean="0"/>
              <a:t>thời</a:t>
            </a:r>
            <a:r>
              <a:rPr lang="en-US" sz="2800" dirty="0" smtClean="0"/>
              <a:t> </a:t>
            </a:r>
            <a:r>
              <a:rPr lang="en-US" sz="2800" dirty="0" err="1" smtClean="0"/>
              <a:t>gian</a:t>
            </a:r>
            <a:r>
              <a:rPr lang="en-US" sz="2800" dirty="0" smtClean="0"/>
              <a:t> </a:t>
            </a:r>
            <a:r>
              <a:rPr lang="en-US" sz="2800" dirty="0" err="1" smtClean="0"/>
              <a:t>tính</a:t>
            </a:r>
            <a:r>
              <a:rPr lang="en-US" sz="2800" dirty="0" smtClean="0"/>
              <a:t> </a:t>
            </a:r>
            <a:r>
              <a:rPr lang="en-US" sz="2800" dirty="0" err="1" smtClean="0"/>
              <a:t>từ</a:t>
            </a:r>
            <a:r>
              <a:rPr lang="en-US" sz="2800" dirty="0" smtClean="0"/>
              <a:t> </a:t>
            </a:r>
            <a:r>
              <a:rPr lang="en-US" sz="2800" dirty="0" err="1" smtClean="0"/>
              <a:t>mốc</a:t>
            </a:r>
            <a:r>
              <a:rPr lang="en-US" sz="2800" dirty="0" smtClean="0"/>
              <a:t> </a:t>
            </a:r>
            <a:r>
              <a:rPr lang="en-US" sz="2800" dirty="0" err="1" smtClean="0"/>
              <a:t>trước</a:t>
            </a:r>
            <a:r>
              <a:rPr lang="en-US" sz="2800" dirty="0" smtClean="0"/>
              <a:t> </a:t>
            </a:r>
            <a:r>
              <a:rPr lang="en-US" sz="2800" dirty="0" err="1" smtClean="0"/>
              <a:t>năm</a:t>
            </a:r>
            <a:r>
              <a:rPr lang="en-US" sz="2800" dirty="0" smtClean="0"/>
              <a:t> </a:t>
            </a:r>
            <a:r>
              <a:rPr lang="en-US" sz="2800" dirty="0" err="1" smtClean="0"/>
              <a:t>chúa</a:t>
            </a:r>
            <a:r>
              <a:rPr lang="en-US" sz="2800" dirty="0" smtClean="0"/>
              <a:t> </a:t>
            </a:r>
            <a:r>
              <a:rPr lang="en-US" sz="2800" dirty="0" err="1" smtClean="0"/>
              <a:t>Jê</a:t>
            </a:r>
            <a:r>
              <a:rPr lang="en-US" sz="2800" dirty="0" smtClean="0"/>
              <a:t> – </a:t>
            </a:r>
            <a:r>
              <a:rPr lang="en-US" sz="2800" dirty="0" err="1" smtClean="0"/>
              <a:t>su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 </a:t>
            </a:r>
            <a:r>
              <a:rPr lang="en-US" sz="2800" dirty="0" err="1" smtClean="0"/>
              <a:t>đời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061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6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49530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8054" y="266700"/>
            <a:ext cx="4704946" cy="838200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2. </a:t>
            </a:r>
            <a:r>
              <a:rPr lang="en-US" sz="3200" dirty="0" err="1" smtClean="0">
                <a:solidFill>
                  <a:srgbClr val="00B050"/>
                </a:solidFill>
              </a:rPr>
              <a:t>Cách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tính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thời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gian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4526" y="1600200"/>
            <a:ext cx="844847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en-US" sz="2400" dirty="0" err="1" smtClean="0"/>
              <a:t>Lịch</a:t>
            </a:r>
            <a:r>
              <a:rPr lang="en-US" sz="2400" dirty="0" smtClean="0"/>
              <a:t> </a:t>
            </a:r>
            <a:r>
              <a:rPr lang="en-US" sz="2400" dirty="0" err="1"/>
              <a:t>chính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thế</a:t>
            </a:r>
            <a:r>
              <a:rPr lang="en-US" sz="2400" dirty="0"/>
              <a:t> </a:t>
            </a:r>
            <a:r>
              <a:rPr lang="en-US" sz="2400" dirty="0" err="1"/>
              <a:t>giới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nay </a:t>
            </a:r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dương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,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 smtClean="0"/>
              <a:t>lịch</a:t>
            </a:r>
            <a:r>
              <a:rPr lang="en-US" sz="2400" dirty="0" smtClean="0"/>
              <a:t> ( </a:t>
            </a:r>
            <a:r>
              <a:rPr lang="en-US" sz="2400" dirty="0" err="1"/>
              <a:t>lấy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1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tương</a:t>
            </a:r>
            <a:r>
              <a:rPr lang="en-US" sz="2400" dirty="0"/>
              <a:t> </a:t>
            </a:r>
            <a:r>
              <a:rPr lang="en-US" sz="2400" dirty="0" err="1"/>
              <a:t>truyền</a:t>
            </a:r>
            <a:r>
              <a:rPr lang="en-US" sz="2400" dirty="0"/>
              <a:t> </a:t>
            </a:r>
            <a:r>
              <a:rPr lang="en-US" sz="2400" dirty="0" err="1"/>
              <a:t>Chúa</a:t>
            </a:r>
            <a:r>
              <a:rPr lang="en-US" sz="2400" dirty="0"/>
              <a:t> </a:t>
            </a:r>
            <a:r>
              <a:rPr lang="en-US" sz="2400" dirty="0" err="1" smtClean="0"/>
              <a:t>Giê-xra</a:t>
            </a:r>
            <a:r>
              <a:rPr lang="en-US" sz="2400" dirty="0" smtClean="0"/>
              <a:t> </a:t>
            </a:r>
            <a:r>
              <a:rPr lang="en-US" sz="2400" dirty="0" err="1" smtClean="0"/>
              <a:t>đời</a:t>
            </a:r>
            <a:r>
              <a:rPr lang="en-US" sz="2400" dirty="0" smtClean="0"/>
              <a:t>) </a:t>
            </a:r>
            <a:r>
              <a:rPr lang="en-US" sz="2400" dirty="0" err="1" smtClean="0"/>
              <a:t>làm</a:t>
            </a:r>
            <a:r>
              <a:rPr lang="en-US" sz="2400" dirty="0" smtClean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đầu</a:t>
            </a:r>
            <a:r>
              <a:rPr lang="en-US" sz="2400" dirty="0"/>
              <a:t> </a:t>
            </a:r>
            <a:r>
              <a:rPr lang="en-US" sz="2400" dirty="0" err="1" smtClean="0"/>
              <a:t>tiên</a:t>
            </a:r>
            <a:r>
              <a:rPr lang="en-US" sz="2400" dirty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.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/>
              <a:t>năm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trước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(TCN).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năm</a:t>
            </a:r>
            <a:r>
              <a:rPr lang="en-US" sz="2400" dirty="0"/>
              <a:t> 1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,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nguyên</a:t>
            </a:r>
            <a:r>
              <a:rPr lang="en-US" sz="2400" dirty="0"/>
              <a:t> (</a:t>
            </a:r>
            <a:r>
              <a:rPr lang="en-US" sz="2400" dirty="0" smtClean="0"/>
              <a:t>CN)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/>
              <a:t>Thập</a:t>
            </a:r>
            <a:r>
              <a:rPr lang="en-US" sz="2400" dirty="0" smtClean="0"/>
              <a:t> </a:t>
            </a:r>
            <a:r>
              <a:rPr lang="en-US" sz="2400" dirty="0" err="1" smtClean="0"/>
              <a:t>kỉ</a:t>
            </a:r>
            <a:r>
              <a:rPr lang="en-US" sz="2400" dirty="0" smtClean="0"/>
              <a:t> = 10 </a:t>
            </a:r>
            <a:r>
              <a:rPr lang="en-US" sz="2400" dirty="0" err="1" smtClean="0"/>
              <a:t>năm</a:t>
            </a:r>
            <a:endParaRPr lang="en-US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kỉ</a:t>
            </a:r>
            <a:r>
              <a:rPr lang="en-US" sz="2400" dirty="0" smtClean="0"/>
              <a:t> = 100 </a:t>
            </a:r>
            <a:r>
              <a:rPr lang="en-US" sz="2400" dirty="0" err="1" smtClean="0"/>
              <a:t>năm</a:t>
            </a:r>
            <a:endParaRPr lang="en-US" sz="2400" dirty="0" smtClean="0"/>
          </a:p>
          <a:p>
            <a:pPr marL="285750" indent="-285750" algn="just">
              <a:buFontTx/>
              <a:buChar char="-"/>
            </a:pPr>
            <a:r>
              <a:rPr lang="en-US" sz="2400" dirty="0" err="1" smtClean="0"/>
              <a:t>Thiên</a:t>
            </a:r>
            <a:r>
              <a:rPr lang="en-US" sz="2400" dirty="0" smtClean="0"/>
              <a:t> </a:t>
            </a:r>
            <a:r>
              <a:rPr lang="en-US" sz="2400" dirty="0" err="1" smtClean="0"/>
              <a:t>niên</a:t>
            </a:r>
            <a:r>
              <a:rPr lang="en-US" sz="2400" dirty="0" smtClean="0"/>
              <a:t> </a:t>
            </a:r>
            <a:r>
              <a:rPr lang="en-US" sz="2400" dirty="0" err="1" smtClean="0"/>
              <a:t>kỉ</a:t>
            </a:r>
            <a:r>
              <a:rPr lang="en-US" sz="2400" dirty="0" smtClean="0"/>
              <a:t> = 1000 </a:t>
            </a:r>
            <a:r>
              <a:rPr lang="en-US" sz="2400" dirty="0" err="1" smtClean="0"/>
              <a:t>năm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2553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57200" y="1600200"/>
            <a:ext cx="8219256" cy="470912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Symbol"/>
              <a:buChar char="Þ"/>
            </a:pPr>
            <a:r>
              <a:rPr lang="en-GB" sz="2800" b="1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GB" sz="2800" b="1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thức</a:t>
            </a:r>
            <a:r>
              <a:rPr lang="en-GB" sz="2800" b="1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i="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GB" sz="2800" b="1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indent="0" algn="ctr" fontAlgn="auto">
              <a:spcAft>
                <a:spcPts val="0"/>
              </a:spcAft>
              <a:buNone/>
            </a:pPr>
            <a:r>
              <a:rPr lang="en-GB" sz="3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48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1418  </a:t>
            </a:r>
            <a:r>
              <a:rPr lang="en-GB" sz="3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GB" sz="3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0" indent="0" fontAlgn="auto">
              <a:spcAft>
                <a:spcPts val="0"/>
              </a:spcAft>
              <a:buNone/>
            </a:pPr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fontAlgn="auto">
              <a:spcAft>
                <a:spcPts val="0"/>
              </a:spcAft>
              <a:buNone/>
            </a:pPr>
            <a:endParaRPr lang="en-GB" sz="16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164" y="372030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ột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thuộc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Brace 3"/>
          <p:cNvSpPr/>
          <p:nvPr/>
        </p:nvSpPr>
        <p:spPr>
          <a:xfrm rot="5400000">
            <a:off x="3301752" y="2654328"/>
            <a:ext cx="216024" cy="64807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11760" y="3140968"/>
            <a:ext cx="3960440" cy="720080"/>
          </a:xfrm>
          <a:prstGeom prst="round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 + 1 = 15 (XV)</a:t>
            </a:r>
            <a:endParaRPr lang="en-US" sz="4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343400"/>
            <a:ext cx="83716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fontAlgn="auto">
              <a:spcAft>
                <a:spcPts val="0"/>
              </a:spcAft>
            </a:pP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mạng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1945 =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 (19 + 1 = 20)</a:t>
            </a:r>
          </a:p>
          <a:p>
            <a:pPr fontAlgn="auto">
              <a:spcAft>
                <a:spcPts val="0"/>
              </a:spcAft>
            </a:pP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kháng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chống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Mông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Cổ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Trần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1258 =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XIII (12 + 1 = 13)</a:t>
            </a:r>
          </a:p>
          <a:p>
            <a:pPr fontAlgn="auto">
              <a:spcAft>
                <a:spcPts val="0"/>
              </a:spcAft>
            </a:pP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Chiến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thắng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Bạch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Đằng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938 =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4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 (9 + 1 = 10)</a:t>
            </a:r>
          </a:p>
          <a:p>
            <a:endParaRPr lang="en-GB" sz="2400" dirty="0" smtClean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273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3429000"/>
            <a:ext cx="808128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GB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GB" sz="26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1932 =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1989 =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1407 =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1592 =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3164" y="372030"/>
            <a:ext cx="7776864" cy="72008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5400000" scaled="1"/>
            <a:tileRect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US" sz="28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29819" y="2152543"/>
            <a:ext cx="8380040" cy="216024"/>
          </a:xfrm>
          <a:prstGeom prst="rightArrow">
            <a:avLst/>
          </a:prstGeom>
          <a:solidFill>
            <a:srgbClr val="00B0F0"/>
          </a:solidFill>
          <a:ln w="19050">
            <a:solidFill>
              <a:srgbClr val="FF27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211960" y="1982714"/>
            <a:ext cx="528224" cy="556378"/>
          </a:xfrm>
          <a:prstGeom prst="ellipse">
            <a:avLst/>
          </a:prstGeom>
          <a:solidFill>
            <a:srgbClr val="FF272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39552" y="1858472"/>
            <a:ext cx="3864263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619839" y="2636912"/>
            <a:ext cx="3984609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91440" y="1444714"/>
            <a:ext cx="1784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  <p:sp>
        <p:nvSpPr>
          <p:cNvPr id="9" name="Rectangle 8"/>
          <p:cNvSpPr/>
          <p:nvPr/>
        </p:nvSpPr>
        <p:spPr>
          <a:xfrm>
            <a:off x="5719911" y="2734733"/>
            <a:ext cx="18101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GB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0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000" i="1" dirty="0"/>
          </a:p>
        </p:txBody>
      </p:sp>
      <p:sp>
        <p:nvSpPr>
          <p:cNvPr id="10" name="Rectangle 9"/>
          <p:cNvSpPr/>
          <p:nvPr/>
        </p:nvSpPr>
        <p:spPr>
          <a:xfrm>
            <a:off x="4200996" y="2023684"/>
            <a:ext cx="5501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50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24200" y="4017771"/>
            <a:ext cx="2608406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172039" y="4627371"/>
            <a:ext cx="2658100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XX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89760" y="5236970"/>
            <a:ext cx="2624436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XV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26754" y="5791200"/>
            <a:ext cx="2757486" cy="6304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Nửa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cuối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600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kỉ</a:t>
            </a:r>
            <a:r>
              <a:rPr lang="en-GB" sz="26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XVI</a:t>
            </a:r>
            <a:endParaRPr lang="en-GB" sz="2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218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OWROOM Nền Powerpoint Simple | - #18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91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loud 1"/>
          <p:cNvSpPr/>
          <p:nvPr/>
        </p:nvSpPr>
        <p:spPr>
          <a:xfrm>
            <a:off x="0" y="152400"/>
            <a:ext cx="3124200" cy="1295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Khởi</a:t>
            </a:r>
            <a:r>
              <a:rPr lang="en-US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động</a:t>
            </a:r>
            <a:endParaRPr lang="en-US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981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304800"/>
            <a:ext cx="548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rgbClr val="C00000"/>
                </a:solidFill>
              </a:rPr>
              <a:t>Hãy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sắp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xếp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các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sự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kiện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lịch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sử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sau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theo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thứ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tự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thời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gian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từ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trước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đến</a:t>
            </a:r>
            <a:r>
              <a:rPr lang="en-US" sz="2000" b="1" dirty="0" smtClean="0">
                <a:solidFill>
                  <a:srgbClr val="C00000"/>
                </a:solidFill>
              </a:rPr>
              <a:t> nay</a:t>
            </a:r>
            <a:endParaRPr lang="en-US" sz="2000" b="1" dirty="0">
              <a:solidFill>
                <a:srgbClr val="C0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191" y="1618180"/>
            <a:ext cx="24765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533" y="4442538"/>
            <a:ext cx="2955293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1" y="1600200"/>
            <a:ext cx="2648172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238" y="4458216"/>
            <a:ext cx="3305175" cy="220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826" y="1600200"/>
            <a:ext cx="3145326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3533" y="6477000"/>
            <a:ext cx="2955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Chiến</a:t>
            </a:r>
            <a:r>
              <a:rPr lang="en-US" dirty="0" smtClean="0"/>
              <a:t> </a:t>
            </a:r>
            <a:r>
              <a:rPr lang="en-US" dirty="0" err="1" smtClean="0"/>
              <a:t>thắng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r>
              <a:rPr lang="en-US" dirty="0" smtClean="0"/>
              <a:t> </a:t>
            </a:r>
            <a:r>
              <a:rPr lang="en-US" dirty="0" err="1" smtClean="0"/>
              <a:t>Biên</a:t>
            </a:r>
            <a:r>
              <a:rPr lang="en-US" dirty="0" smtClean="0"/>
              <a:t> </a:t>
            </a:r>
            <a:r>
              <a:rPr lang="en-US" dirty="0" err="1" smtClean="0"/>
              <a:t>Phủ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33533" y="3810000"/>
            <a:ext cx="259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phóng</a:t>
            </a:r>
            <a:r>
              <a:rPr lang="en-US" dirty="0" smtClean="0"/>
              <a:t> </a:t>
            </a:r>
            <a:r>
              <a:rPr lang="en-US" dirty="0" err="1" smtClean="0"/>
              <a:t>miền</a:t>
            </a:r>
            <a:r>
              <a:rPr lang="en-US" dirty="0" smtClean="0"/>
              <a:t> Nam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3620869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lời</a:t>
            </a:r>
            <a:r>
              <a:rPr lang="en-US" dirty="0" smtClean="0"/>
              <a:t> </a:t>
            </a:r>
            <a:r>
              <a:rPr lang="en-US" dirty="0" err="1" smtClean="0"/>
              <a:t>kêu</a:t>
            </a:r>
            <a:r>
              <a:rPr lang="en-US" dirty="0" smtClean="0"/>
              <a:t> </a:t>
            </a:r>
            <a:r>
              <a:rPr lang="en-US" dirty="0" err="1" smtClean="0"/>
              <a:t>gọi</a:t>
            </a:r>
            <a:r>
              <a:rPr lang="en-US" dirty="0" smtClean="0"/>
              <a:t> </a:t>
            </a:r>
            <a:r>
              <a:rPr lang="en-US" dirty="0" err="1" smtClean="0"/>
              <a:t>toàn</a:t>
            </a:r>
            <a:r>
              <a:rPr lang="en-US" dirty="0" smtClean="0"/>
              <a:t> </a:t>
            </a:r>
            <a:r>
              <a:rPr lang="en-US" dirty="0" err="1" smtClean="0"/>
              <a:t>quốc</a:t>
            </a:r>
            <a:r>
              <a:rPr lang="en-US" dirty="0" smtClean="0"/>
              <a:t> </a:t>
            </a:r>
            <a:r>
              <a:rPr lang="en-US" dirty="0" err="1" smtClean="0"/>
              <a:t>kháng</a:t>
            </a:r>
            <a:r>
              <a:rPr lang="en-US" dirty="0" smtClean="0"/>
              <a:t> </a:t>
            </a:r>
            <a:r>
              <a:rPr lang="en-US" dirty="0" err="1" smtClean="0"/>
              <a:t>chiến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26638" y="5559941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r>
              <a:rPr lang="en-US" dirty="0" smtClean="0"/>
              <a:t> </a:t>
            </a:r>
            <a:r>
              <a:rPr lang="en-US" dirty="0" err="1" smtClean="0"/>
              <a:t>quân</a:t>
            </a:r>
            <a:r>
              <a:rPr lang="en-US" dirty="0" smtClean="0"/>
              <a:t> </a:t>
            </a:r>
            <a:r>
              <a:rPr lang="en-US" dirty="0" err="1" smtClean="0"/>
              <a:t>đội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r>
              <a:rPr lang="en-US" dirty="0" smtClean="0"/>
              <a:t> </a:t>
            </a:r>
            <a:r>
              <a:rPr lang="en-US" dirty="0" err="1" smtClean="0"/>
              <a:t>dân</a:t>
            </a:r>
            <a:r>
              <a:rPr lang="en-US" dirty="0" smtClean="0"/>
              <a:t> </a:t>
            </a:r>
            <a:r>
              <a:rPr lang="en-US" dirty="0" err="1" smtClean="0"/>
              <a:t>Việt</a:t>
            </a:r>
            <a:r>
              <a:rPr lang="en-US" dirty="0" smtClean="0"/>
              <a:t> Nam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3620869"/>
            <a:ext cx="21848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Bác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đọc</a:t>
            </a:r>
            <a:r>
              <a:rPr lang="en-US" dirty="0" smtClean="0"/>
              <a:t> </a:t>
            </a:r>
            <a:r>
              <a:rPr lang="en-US" dirty="0" err="1" smtClean="0"/>
              <a:t>Tuyên</a:t>
            </a:r>
            <a:r>
              <a:rPr lang="en-US" dirty="0" smtClean="0"/>
              <a:t> </a:t>
            </a:r>
            <a:r>
              <a:rPr lang="en-US" dirty="0" err="1" smtClean="0"/>
              <a:t>ngôn</a:t>
            </a:r>
            <a:r>
              <a:rPr lang="en-US" dirty="0" smtClean="0"/>
              <a:t> </a:t>
            </a:r>
            <a:r>
              <a:rPr lang="en-US" dirty="0" err="1" smtClean="0"/>
              <a:t>độc</a:t>
            </a:r>
            <a:r>
              <a:rPr lang="en-US" dirty="0" smtClean="0"/>
              <a:t> </a:t>
            </a:r>
            <a:r>
              <a:rPr lang="en-US" dirty="0" err="1" smtClean="0"/>
              <a:t>lập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0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HOWROOM Nền Powerpoint Simple | - #19 Cu Shin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7"/>
            <a:ext cx="9144000" cy="6871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0" y="30480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LUYỆN TẬP</a:t>
            </a:r>
            <a:endParaRPr lang="en-US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CA69872-6308-4DC5-B026-96EB934D6C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7217"/>
          <a:stretch/>
        </p:blipFill>
        <p:spPr>
          <a:xfrm>
            <a:off x="251520" y="3733800"/>
            <a:ext cx="8640960" cy="12598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482" y="1161871"/>
            <a:ext cx="8534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Dựa</a:t>
            </a:r>
            <a:r>
              <a:rPr lang="en-US" sz="2400" dirty="0" smtClean="0"/>
              <a:t> </a:t>
            </a:r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2.4, </a:t>
            </a:r>
            <a:r>
              <a:rPr lang="en-US" sz="2400" dirty="0" err="1" smtClean="0"/>
              <a:t>em</a:t>
            </a:r>
            <a:r>
              <a:rPr lang="en-US" sz="2400" dirty="0" smtClean="0"/>
              <a:t> </a:t>
            </a:r>
            <a:r>
              <a:rPr lang="en-US" sz="2400" dirty="0" err="1" smtClean="0"/>
              <a:t>hãy</a:t>
            </a:r>
            <a:r>
              <a:rPr lang="en-US" sz="2400" dirty="0" smtClean="0"/>
              <a:t> </a:t>
            </a:r>
            <a:r>
              <a:rPr lang="en-US" sz="2400" dirty="0" err="1" smtClean="0"/>
              <a:t>xác</a:t>
            </a:r>
            <a:r>
              <a:rPr lang="en-US" sz="2400" dirty="0" smtClean="0"/>
              <a:t> </a:t>
            </a:r>
            <a:r>
              <a:rPr lang="en-US" sz="2400" dirty="0" err="1" smtClean="0"/>
              <a:t>định</a:t>
            </a:r>
            <a:r>
              <a:rPr lang="en-US" sz="2400" dirty="0" smtClean="0"/>
              <a:t> </a:t>
            </a:r>
            <a:r>
              <a:rPr lang="en-US" sz="2400" dirty="0" err="1" smtClean="0"/>
              <a:t>thời</a:t>
            </a:r>
            <a:r>
              <a:rPr lang="en-US" sz="2400" dirty="0" smtClean="0"/>
              <a:t> </a:t>
            </a:r>
            <a:r>
              <a:rPr lang="en-US" sz="2400" dirty="0" err="1" smtClean="0"/>
              <a:t>điểm</a:t>
            </a:r>
            <a:r>
              <a:rPr lang="en-US" sz="2400" dirty="0" smtClean="0"/>
              <a:t> </a:t>
            </a:r>
            <a:r>
              <a:rPr lang="en-US" sz="2400" dirty="0" err="1" smtClean="0"/>
              <a:t>xảy</a:t>
            </a:r>
            <a:r>
              <a:rPr lang="en-US" sz="2400" dirty="0" smtClean="0"/>
              <a:t> </a:t>
            </a:r>
            <a:r>
              <a:rPr lang="en-US" sz="2400" dirty="0" err="1" smtClean="0"/>
              <a:t>ra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sự</a:t>
            </a:r>
            <a:r>
              <a:rPr lang="en-US" sz="2400" dirty="0" smtClean="0"/>
              <a:t> </a:t>
            </a:r>
            <a:r>
              <a:rPr lang="en-US" sz="2400" dirty="0" err="1" smtClean="0"/>
              <a:t>kiện</a:t>
            </a:r>
            <a:r>
              <a:rPr lang="en-US" sz="2400" dirty="0" smtClean="0"/>
              <a:t> </a:t>
            </a:r>
            <a:r>
              <a:rPr lang="en-US" sz="2400" dirty="0" err="1" smtClean="0"/>
              <a:t>trên</a:t>
            </a:r>
            <a:r>
              <a:rPr lang="en-US" sz="2400" dirty="0" smtClean="0"/>
              <a:t> </a:t>
            </a:r>
            <a:r>
              <a:rPr lang="en-US" sz="2400" dirty="0" err="1" smtClean="0"/>
              <a:t>sơ</a:t>
            </a:r>
            <a:r>
              <a:rPr lang="en-US" sz="2400" dirty="0" smtClean="0"/>
              <a:t> </a:t>
            </a:r>
            <a:r>
              <a:rPr lang="en-US" sz="2400" dirty="0" err="1" smtClean="0"/>
              <a:t>đồ</a:t>
            </a:r>
            <a:r>
              <a:rPr lang="en-US" sz="2400" dirty="0"/>
              <a:t> </a:t>
            </a:r>
            <a:r>
              <a:rPr lang="en-US" sz="2400" dirty="0" err="1" smtClean="0"/>
              <a:t>đến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tại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năm</a:t>
            </a:r>
            <a:r>
              <a:rPr lang="en-US" sz="2400" dirty="0" smtClean="0"/>
              <a:t>,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thập</a:t>
            </a:r>
            <a:r>
              <a:rPr lang="en-US" sz="2400" dirty="0" smtClean="0"/>
              <a:t> </a:t>
            </a:r>
            <a:r>
              <a:rPr lang="en-US" sz="2400" dirty="0" err="1" smtClean="0"/>
              <a:t>kỉ</a:t>
            </a:r>
            <a:r>
              <a:rPr lang="en-US" sz="2400" dirty="0" smtClean="0"/>
              <a:t>, </a:t>
            </a:r>
            <a:r>
              <a:rPr lang="en-US" sz="2400" dirty="0" err="1" smtClean="0"/>
              <a:t>bao</a:t>
            </a:r>
            <a:r>
              <a:rPr lang="en-US" sz="2400" dirty="0" smtClean="0"/>
              <a:t> </a:t>
            </a:r>
            <a:r>
              <a:rPr lang="en-US" sz="2400" dirty="0" err="1" smtClean="0"/>
              <a:t>nhiêu</a:t>
            </a:r>
            <a:r>
              <a:rPr lang="en-US" sz="2400" dirty="0" smtClean="0"/>
              <a:t> </a:t>
            </a:r>
            <a:r>
              <a:rPr lang="en-US" sz="2400" dirty="0" err="1" smtClean="0"/>
              <a:t>thế</a:t>
            </a:r>
            <a:r>
              <a:rPr lang="en-US" sz="2400" dirty="0" smtClean="0"/>
              <a:t> </a:t>
            </a:r>
            <a:r>
              <a:rPr lang="en-US" sz="2400" dirty="0" err="1" smtClean="0"/>
              <a:t>kỉ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921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411202"/>
              </p:ext>
            </p:extLst>
          </p:nvPr>
        </p:nvGraphicFramePr>
        <p:xfrm>
          <a:off x="381000" y="914400"/>
          <a:ext cx="8305801" cy="56770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619237"/>
                <a:gridCol w="5063580"/>
                <a:gridCol w="888744"/>
                <a:gridCol w="708237"/>
                <a:gridCol w="1026003"/>
              </a:tblGrid>
              <a:tr h="65400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</a:rPr>
                        <a:t>STT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</a:rPr>
                        <a:t>Sự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kiện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lịch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sử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</a:rPr>
                        <a:t>Năm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xảy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ra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sự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kiện</a:t>
                      </a:r>
                      <a:r>
                        <a:rPr lang="en-GB" sz="1400" b="1" dirty="0">
                          <a:effectLst/>
                        </a:rPr>
                        <a:t>?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</a:rPr>
                        <a:t>Thế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kỉ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</a:rPr>
                        <a:t>Trước</a:t>
                      </a:r>
                      <a:r>
                        <a:rPr lang="en-GB" sz="1400" b="1" dirty="0">
                          <a:effectLst/>
                        </a:rPr>
                        <a:t>/Sau </a:t>
                      </a:r>
                      <a:r>
                        <a:rPr lang="en-GB" sz="1400" b="1" dirty="0" err="1">
                          <a:effectLst/>
                        </a:rPr>
                        <a:t>công</a:t>
                      </a:r>
                      <a:r>
                        <a:rPr lang="en-GB" sz="1400" b="1" dirty="0">
                          <a:effectLst/>
                        </a:rPr>
                        <a:t> </a:t>
                      </a:r>
                      <a:r>
                        <a:rPr lang="en-GB" sz="1400" b="1" dirty="0" err="1">
                          <a:effectLst/>
                        </a:rPr>
                        <a:t>nguyên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8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Cuộc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kháng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chiến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chống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Pháp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kết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thúc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cách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đây</a:t>
                      </a:r>
                      <a:r>
                        <a:rPr lang="en-GB" sz="1600" dirty="0">
                          <a:effectLst/>
                        </a:rPr>
                        <a:t> 67 </a:t>
                      </a:r>
                      <a:r>
                        <a:rPr lang="en-GB" sz="1600" dirty="0" err="1">
                          <a:effectLst/>
                        </a:rPr>
                        <a:t>năm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</a:tr>
              <a:tr h="508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1011 </a:t>
                      </a:r>
                      <a:r>
                        <a:rPr lang="en-GB" sz="1600" dirty="0" err="1">
                          <a:effectLst/>
                        </a:rPr>
                        <a:t>năm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trước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Lý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Công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Uẩn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rời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đô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từ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Hoa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Lư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Thăng</a:t>
                      </a:r>
                      <a:r>
                        <a:rPr lang="en-GB" sz="1600" dirty="0">
                          <a:effectLst/>
                        </a:rPr>
                        <a:t> Long.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</a:tr>
              <a:tr h="101734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Ngày 11 tháng 9 cách đây 20 năm, tòa tháp đôi Trung tâm thương mại thế giới ở Mỹ bị tấn công.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</a:tr>
              <a:tr h="508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err="1">
                          <a:effectLst/>
                        </a:rPr>
                        <a:t>Đức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Phật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ra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đời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cách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ngày</a:t>
                      </a:r>
                      <a:r>
                        <a:rPr lang="en-GB" sz="1600" dirty="0">
                          <a:effectLst/>
                        </a:rPr>
                        <a:t> nay 2645 </a:t>
                      </a:r>
                      <a:r>
                        <a:rPr lang="en-GB" sz="1600" dirty="0" err="1">
                          <a:effectLst/>
                        </a:rPr>
                        <a:t>năm</a:t>
                      </a:r>
                      <a:r>
                        <a:rPr lang="en-GB" sz="16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</a:tr>
              <a:tr h="50867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163 </a:t>
                      </a:r>
                      <a:r>
                        <a:rPr lang="en-GB" sz="1600" dirty="0" err="1">
                          <a:effectLst/>
                        </a:rPr>
                        <a:t>năm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về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trước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thực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dân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Pháp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nổ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súng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xâm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lược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r>
                        <a:rPr lang="en-GB" sz="1600" dirty="0" err="1">
                          <a:effectLst/>
                        </a:rPr>
                        <a:t>Việt</a:t>
                      </a:r>
                      <a:r>
                        <a:rPr lang="en-GB" sz="1600" dirty="0">
                          <a:effectLst/>
                        </a:rPr>
                        <a:t> Nam.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</a:tr>
              <a:tr h="3815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Năm 2021 là kỉ niệm 131 năm ngày sinh Chủ tịch Hồ Chí Minh.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069" marR="67069" marT="0" marB="0"/>
                </a:tc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381000" y="228600"/>
            <a:ext cx="830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err="1"/>
              <a:t>Hãy</a:t>
            </a:r>
            <a:r>
              <a:rPr lang="en-US" b="1" dirty="0"/>
              <a:t> </a:t>
            </a:r>
            <a:r>
              <a:rPr lang="en-US" b="1" dirty="0" err="1"/>
              <a:t>dựa</a:t>
            </a:r>
            <a:r>
              <a:rPr lang="en-US" b="1" dirty="0"/>
              <a:t> </a:t>
            </a:r>
            <a:r>
              <a:rPr lang="en-US" b="1" dirty="0" err="1"/>
              <a:t>vào</a:t>
            </a:r>
            <a:r>
              <a:rPr lang="en-US" b="1" dirty="0"/>
              <a:t> </a:t>
            </a:r>
            <a:r>
              <a:rPr lang="en-US" b="1" dirty="0" err="1"/>
              <a:t>những</a:t>
            </a:r>
            <a:r>
              <a:rPr lang="en-US" b="1" dirty="0"/>
              <a:t> </a:t>
            </a:r>
            <a:r>
              <a:rPr lang="en-US" b="1" dirty="0" err="1"/>
              <a:t>kiến</a:t>
            </a:r>
            <a:r>
              <a:rPr lang="en-US" b="1" dirty="0"/>
              <a:t> </a:t>
            </a:r>
            <a:r>
              <a:rPr lang="en-US" b="1" dirty="0" err="1"/>
              <a:t>thức</a:t>
            </a:r>
            <a:r>
              <a:rPr lang="en-US" b="1" dirty="0"/>
              <a:t> </a:t>
            </a:r>
            <a:r>
              <a:rPr lang="en-US" b="1" dirty="0" err="1"/>
              <a:t>đã</a:t>
            </a:r>
            <a:r>
              <a:rPr lang="en-US" b="1" dirty="0"/>
              <a:t> </a:t>
            </a:r>
            <a:r>
              <a:rPr lang="en-US" b="1" dirty="0" err="1"/>
              <a:t>học</a:t>
            </a:r>
            <a:r>
              <a:rPr lang="en-US" b="1" dirty="0"/>
              <a:t> </a:t>
            </a:r>
            <a:r>
              <a:rPr lang="en-US" b="1" dirty="0" err="1"/>
              <a:t>để</a:t>
            </a:r>
            <a:r>
              <a:rPr lang="en-US" b="1" dirty="0"/>
              <a:t> </a:t>
            </a:r>
            <a:r>
              <a:rPr lang="en-US" b="1" dirty="0" err="1"/>
              <a:t>hoàn</a:t>
            </a:r>
            <a:r>
              <a:rPr lang="en-US" b="1" dirty="0"/>
              <a:t> </a:t>
            </a:r>
            <a:r>
              <a:rPr lang="en-US" b="1" dirty="0" err="1"/>
              <a:t>thành</a:t>
            </a:r>
            <a:r>
              <a:rPr lang="en-US" b="1" dirty="0"/>
              <a:t> </a:t>
            </a:r>
            <a:r>
              <a:rPr lang="en-US" b="1" dirty="0" err="1"/>
              <a:t>bảng</a:t>
            </a:r>
            <a:r>
              <a:rPr lang="en-US" b="1" dirty="0"/>
              <a:t> </a:t>
            </a:r>
            <a:r>
              <a:rPr lang="en-US" b="1" dirty="0" err="1"/>
              <a:t>sau</a:t>
            </a:r>
            <a:r>
              <a:rPr lang="en-US" b="1" dirty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05026" y="385500"/>
            <a:ext cx="3893988" cy="52322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800" b="1" cap="none" spc="0" dirty="0">
                <a:ln w="50800"/>
                <a:effectLst/>
                <a:latin typeface="+mn-lt"/>
              </a:rPr>
              <a:t>VẬN DỤNG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41784" y="1052736"/>
            <a:ext cx="8820472" cy="5400600"/>
          </a:xfrm>
          <a:prstGeom prst="rect">
            <a:avLst/>
          </a:prstGeom>
        </p:spPr>
        <p:txBody>
          <a:bodyPr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50000"/>
              </a:lnSpc>
              <a:buAutoNum type="arabicPeriod"/>
            </a:pPr>
            <a:r>
              <a:rPr lang="en-AU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cuộc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đời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rõ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Ví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dụ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2010,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diễn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trục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thời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mẫu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chọn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khoảng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7 – 10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dòng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về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này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sự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kiên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gì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khi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 ở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đâu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liên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đến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xảy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nó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trọng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?)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22" y="4869160"/>
            <a:ext cx="3207088" cy="1818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393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1538" b="2750"/>
          <a:stretch/>
        </p:blipFill>
        <p:spPr>
          <a:xfrm>
            <a:off x="0" y="1196752"/>
            <a:ext cx="9144000" cy="56757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2104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Họ</a:t>
            </a: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__________________________                                </a:t>
            </a:r>
            <a:r>
              <a:rPr lang="en-US" sz="1800" i="1" dirty="0" err="1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Lớp</a:t>
            </a:r>
            <a:r>
              <a:rPr lang="en-US" sz="1800" i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______________</a:t>
            </a:r>
            <a:endParaRPr lang="en-US" sz="1800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1904" y="819296"/>
            <a:ext cx="6300192" cy="533872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2060"/>
                </a:solidFill>
              </a:rPr>
              <a:t>CÁC SỰ KIỆN QUAN TRỌNG TRONG CUỘC ĐỜI TÔI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0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ownload premium vector of Air travel decorated blank frame vector 1229255  in 2021 | Powerpoint background design, Travel stickers, Wallpaper  powerp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1143000"/>
            <a:ext cx="57912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3200" b="1" dirty="0" smtClean="0">
                <a:solidFill>
                  <a:srgbClr val="C00000"/>
                </a:solidFill>
              </a:rPr>
              <a:t>DẶN DÒ</a:t>
            </a:r>
            <a:endParaRPr lang="en-US" sz="2400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dirty="0" err="1" smtClean="0"/>
              <a:t>Học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cũ</a:t>
            </a:r>
            <a:endParaRPr lang="en-US" sz="24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</a:t>
            </a:r>
            <a:r>
              <a:rPr lang="en-US" sz="2400" dirty="0" err="1" smtClean="0"/>
              <a:t>tập</a:t>
            </a:r>
            <a:r>
              <a:rPr lang="en-US" sz="2400" dirty="0" smtClean="0"/>
              <a:t> </a:t>
            </a:r>
            <a:r>
              <a:rPr lang="en-US" sz="2400" dirty="0" err="1" smtClean="0"/>
              <a:t>vận</a:t>
            </a:r>
            <a:r>
              <a:rPr lang="en-US" sz="2400" dirty="0" smtClean="0"/>
              <a:t> </a:t>
            </a:r>
            <a:r>
              <a:rPr lang="en-US" sz="2400" dirty="0" err="1" smtClean="0"/>
              <a:t>dụng</a:t>
            </a:r>
            <a:endParaRPr lang="en-US" sz="2400" dirty="0" smtClean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trước</a:t>
            </a:r>
            <a:r>
              <a:rPr lang="en-US" sz="2400" dirty="0" smtClean="0"/>
              <a:t> </a:t>
            </a:r>
            <a:r>
              <a:rPr lang="en-US" sz="2400" dirty="0" err="1" smtClean="0"/>
              <a:t>bài</a:t>
            </a:r>
            <a:r>
              <a:rPr lang="en-US" sz="2400" dirty="0" smtClean="0"/>
              <a:t> 3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34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1f7217a017c2d9a8a7bcbd9844c162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0335" y="1457325"/>
            <a:ext cx="6851650" cy="4726940"/>
          </a:xfrm>
          <a:prstGeom prst="rect">
            <a:avLst/>
          </a:prstGeom>
        </p:spPr>
      </p:pic>
      <p:pic>
        <p:nvPicPr>
          <p:cNvPr id="3" name="图片 2" descr="觅元素584a989cd6c5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81000"/>
            <a:ext cx="7187565" cy="1394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93582" y="2371676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Tiết</a:t>
            </a:r>
            <a:r>
              <a:rPr lang="en-US" sz="4400" b="1" dirty="0" smtClean="0">
                <a:solidFill>
                  <a:schemeClr val="bg1"/>
                </a:solidFill>
              </a:rPr>
              <a:t> 4. </a:t>
            </a:r>
            <a:r>
              <a:rPr lang="en-US" sz="4400" b="1" dirty="0" err="1" smtClean="0">
                <a:solidFill>
                  <a:schemeClr val="bg1"/>
                </a:solidFill>
              </a:rPr>
              <a:t>Bài</a:t>
            </a:r>
            <a:r>
              <a:rPr lang="en-US" sz="4400" b="1" dirty="0" smtClean="0">
                <a:solidFill>
                  <a:schemeClr val="bg1"/>
                </a:solidFill>
              </a:rPr>
              <a:t> 2</a:t>
            </a:r>
          </a:p>
          <a:p>
            <a:pPr algn="ctr"/>
            <a:r>
              <a:rPr lang="en-US" sz="4400" b="1" dirty="0" err="1" smtClean="0">
                <a:solidFill>
                  <a:schemeClr val="bg1"/>
                </a:solidFill>
              </a:rPr>
              <a:t>Thời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gian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trong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lịch</a:t>
            </a:r>
            <a:r>
              <a:rPr lang="en-US" sz="4400" b="1" dirty="0" smtClean="0">
                <a:solidFill>
                  <a:schemeClr val="bg1"/>
                </a:solidFill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</a:rPr>
              <a:t>sử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269B1C35-E9A0-4268-9E6F-F2208DCFDF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8" y="380994"/>
            <a:ext cx="4572009" cy="6096012"/>
          </a:xfrm>
          <a:prstGeom prst="rect">
            <a:avLst/>
          </a:prstGeom>
        </p:spPr>
      </p:pic>
      <p:sp>
        <p:nvSpPr>
          <p:cNvPr id="5" name="CustomText1">
            <a:extLst>
              <a:ext uri="{FF2B5EF4-FFF2-40B4-BE49-F238E27FC236}">
                <a16:creationId xmlns="" xmlns:a16="http://schemas.microsoft.com/office/drawing/2014/main" id="{64072DE7-7135-4B0B-AFC9-4968055EAE3F}"/>
              </a:ext>
            </a:extLst>
          </p:cNvPr>
          <p:cNvSpPr txBox="1"/>
          <p:nvPr/>
        </p:nvSpPr>
        <p:spPr>
          <a:xfrm>
            <a:off x="4840550" y="2760183"/>
            <a:ext cx="874450" cy="1681584"/>
          </a:xfrm>
          <a:prstGeom prst="rect">
            <a:avLst/>
          </a:prstGeom>
          <a:noFill/>
          <a:ln>
            <a:noFill/>
          </a:ln>
        </p:spPr>
        <p:txBody>
          <a:bodyPr wrap="none" tIns="90000" bIns="90000" anchor="ctr" anchorCtr="0">
            <a:prstTxWarp prst="textPlain">
              <a:avLst/>
            </a:prstTxWarp>
            <a:noAutofit/>
          </a:bodyPr>
          <a:lstStyle/>
          <a:p>
            <a:r>
              <a:rPr lang="en-US" sz="1600" dirty="0">
                <a:solidFill>
                  <a:srgbClr val="FFD268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6" name="ValueShape1">
            <a:extLst>
              <a:ext uri="{FF2B5EF4-FFF2-40B4-BE49-F238E27FC236}">
                <a16:creationId xmlns="" xmlns:a16="http://schemas.microsoft.com/office/drawing/2014/main" id="{E17F4AC4-A6A1-4BFC-AE11-34DA8E79FE84}"/>
              </a:ext>
            </a:extLst>
          </p:cNvPr>
          <p:cNvSpPr/>
          <p:nvPr/>
        </p:nvSpPr>
        <p:spPr bwMode="auto">
          <a:xfrm>
            <a:off x="5622803" y="1559293"/>
            <a:ext cx="3083247" cy="4054144"/>
          </a:xfrm>
          <a:custGeom>
            <a:avLst/>
            <a:gdLst>
              <a:gd name="connsiteX0" fmla="*/ 825500 w 2052462"/>
              <a:gd name="connsiteY0" fmla="*/ 0 h 2453924"/>
              <a:gd name="connsiteX1" fmla="*/ 2052462 w 2052462"/>
              <a:gd name="connsiteY1" fmla="*/ 1226962 h 2453924"/>
              <a:gd name="connsiteX2" fmla="*/ 825500 w 2052462"/>
              <a:gd name="connsiteY2" fmla="*/ 2453924 h 2453924"/>
              <a:gd name="connsiteX3" fmla="*/ 45039 w 2052462"/>
              <a:gd name="connsiteY3" fmla="*/ 2173746 h 2453924"/>
              <a:gd name="connsiteX4" fmla="*/ 0 w 2052462"/>
              <a:gd name="connsiteY4" fmla="*/ 2132812 h 2453924"/>
              <a:gd name="connsiteX5" fmla="*/ 42093 w 2052462"/>
              <a:gd name="connsiteY5" fmla="*/ 2094555 h 2453924"/>
              <a:gd name="connsiteX6" fmla="*/ 191916 w 2052462"/>
              <a:gd name="connsiteY6" fmla="*/ 1912968 h 2453924"/>
              <a:gd name="connsiteX7" fmla="*/ 235656 w 2052462"/>
              <a:gd name="connsiteY7" fmla="*/ 1832383 h 2453924"/>
              <a:gd name="connsiteX8" fmla="*/ 352362 w 2052462"/>
              <a:gd name="connsiteY8" fmla="*/ 1928674 h 2453924"/>
              <a:gd name="connsiteX9" fmla="*/ 825500 w 2052462"/>
              <a:gd name="connsiteY9" fmla="*/ 2073198 h 2453924"/>
              <a:gd name="connsiteX10" fmla="*/ 1671736 w 2052462"/>
              <a:gd name="connsiteY10" fmla="*/ 1226962 h 2453924"/>
              <a:gd name="connsiteX11" fmla="*/ 825500 w 2052462"/>
              <a:gd name="connsiteY11" fmla="*/ 380726 h 2453924"/>
              <a:gd name="connsiteX12" fmla="*/ 352362 w 2052462"/>
              <a:gd name="connsiteY12" fmla="*/ 525250 h 2453924"/>
              <a:gd name="connsiteX13" fmla="*/ 235656 w 2052462"/>
              <a:gd name="connsiteY13" fmla="*/ 621541 h 2453924"/>
              <a:gd name="connsiteX14" fmla="*/ 191916 w 2052462"/>
              <a:gd name="connsiteY14" fmla="*/ 540956 h 2453924"/>
              <a:gd name="connsiteX15" fmla="*/ 42093 w 2052462"/>
              <a:gd name="connsiteY15" fmla="*/ 359369 h 2453924"/>
              <a:gd name="connsiteX16" fmla="*/ 0 w 2052462"/>
              <a:gd name="connsiteY16" fmla="*/ 321112 h 2453924"/>
              <a:gd name="connsiteX17" fmla="*/ 45039 w 2052462"/>
              <a:gd name="connsiteY17" fmla="*/ 280179 h 2453924"/>
              <a:gd name="connsiteX18" fmla="*/ 825500 w 2052462"/>
              <a:gd name="connsiteY18" fmla="*/ 0 h 2453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52462" h="2453924">
                <a:moveTo>
                  <a:pt x="825500" y="0"/>
                </a:moveTo>
                <a:cubicBezTo>
                  <a:pt x="1503132" y="0"/>
                  <a:pt x="2052462" y="549330"/>
                  <a:pt x="2052462" y="1226962"/>
                </a:cubicBezTo>
                <a:cubicBezTo>
                  <a:pt x="2052462" y="1904594"/>
                  <a:pt x="1503132" y="2453924"/>
                  <a:pt x="825500" y="2453924"/>
                </a:cubicBezTo>
                <a:cubicBezTo>
                  <a:pt x="529036" y="2453924"/>
                  <a:pt x="257130" y="2348779"/>
                  <a:pt x="45039" y="2173746"/>
                </a:cubicBezTo>
                <a:lnTo>
                  <a:pt x="0" y="2132812"/>
                </a:lnTo>
                <a:lnTo>
                  <a:pt x="42093" y="2094555"/>
                </a:lnTo>
                <a:cubicBezTo>
                  <a:pt x="97602" y="2039046"/>
                  <a:pt x="147817" y="1978243"/>
                  <a:pt x="191916" y="1912968"/>
                </a:cubicBezTo>
                <a:lnTo>
                  <a:pt x="235656" y="1832383"/>
                </a:lnTo>
                <a:lnTo>
                  <a:pt x="352362" y="1928674"/>
                </a:lnTo>
                <a:cubicBezTo>
                  <a:pt x="487422" y="2019919"/>
                  <a:pt x="650239" y="2073198"/>
                  <a:pt x="825500" y="2073198"/>
                </a:cubicBezTo>
                <a:cubicBezTo>
                  <a:pt x="1292863" y="2073198"/>
                  <a:pt x="1671736" y="1694325"/>
                  <a:pt x="1671736" y="1226962"/>
                </a:cubicBezTo>
                <a:cubicBezTo>
                  <a:pt x="1671736" y="759599"/>
                  <a:pt x="1292863" y="380726"/>
                  <a:pt x="825500" y="380726"/>
                </a:cubicBezTo>
                <a:cubicBezTo>
                  <a:pt x="650239" y="380726"/>
                  <a:pt x="487422" y="434005"/>
                  <a:pt x="352362" y="525250"/>
                </a:cubicBezTo>
                <a:lnTo>
                  <a:pt x="235656" y="621541"/>
                </a:lnTo>
                <a:lnTo>
                  <a:pt x="191916" y="540956"/>
                </a:lnTo>
                <a:cubicBezTo>
                  <a:pt x="147817" y="475681"/>
                  <a:pt x="97602" y="414878"/>
                  <a:pt x="42093" y="359369"/>
                </a:cubicBezTo>
                <a:lnTo>
                  <a:pt x="0" y="321112"/>
                </a:lnTo>
                <a:lnTo>
                  <a:pt x="45039" y="280179"/>
                </a:lnTo>
                <a:cubicBezTo>
                  <a:pt x="257130" y="105145"/>
                  <a:pt x="529036" y="0"/>
                  <a:pt x="825500" y="0"/>
                </a:cubicBezTo>
                <a:close/>
              </a:path>
            </a:pathLst>
          </a:custGeom>
          <a:solidFill>
            <a:srgbClr val="FFE4DB"/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/>
            <a:endParaRPr lang="zh-CN" altLang="en-US" dirty="0"/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62472E4-9EFC-43F9-82AD-2F44DBCE745C}"/>
              </a:ext>
            </a:extLst>
          </p:cNvPr>
          <p:cNvSpPr txBox="1"/>
          <p:nvPr/>
        </p:nvSpPr>
        <p:spPr>
          <a:xfrm>
            <a:off x="5683321" y="2631479"/>
            <a:ext cx="26557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Âm</a:t>
            </a: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lịch</a:t>
            </a: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</a:p>
          <a:p>
            <a:pPr algn="ctr"/>
            <a:r>
              <a:rPr lang="en-US" altLang="zh-CN" sz="4000" b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v</a:t>
            </a:r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à</a:t>
            </a: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</a:p>
          <a:p>
            <a:pPr algn="ctr"/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Dương</a:t>
            </a:r>
            <a:r>
              <a:rPr lang="en-US" altLang="zh-CN" sz="4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 </a:t>
            </a:r>
            <a:r>
              <a:rPr lang="en-US" altLang="zh-CN" sz="4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仓耳玄三M W05" panose="02020400000000000000" pitchFamily="18" charset="-122"/>
              </a:rPr>
              <a:t>lịch</a:t>
            </a:r>
            <a:endParaRPr lang="zh-CN" altLang="en-US" sz="4000" b="1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仓耳玄三M W05" panose="02020400000000000000" pitchFamily="18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8314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y áo desktop với bộ 137 ảnh nền đơn giản và ngộ nghĩnh | TECH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590800" y="304800"/>
            <a:ext cx="4724400" cy="3581400"/>
          </a:xfrm>
          <a:prstGeom prst="wedgeEllipseCallout">
            <a:avLst>
              <a:gd name="adj1" fmla="val -61019"/>
              <a:gd name="adj2" fmla="val 385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</a:rPr>
              <a:t>Người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xưa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sáng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tạo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ra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lịch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dựa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trên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cơ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sở</a:t>
            </a:r>
            <a:r>
              <a:rPr lang="en-US" sz="3600" b="1" dirty="0">
                <a:solidFill>
                  <a:srgbClr val="C00000"/>
                </a:solidFill>
              </a:rPr>
              <a:t> </a:t>
            </a:r>
            <a:r>
              <a:rPr lang="en-US" sz="3600" b="1" dirty="0" err="1">
                <a:solidFill>
                  <a:srgbClr val="C00000"/>
                </a:solidFill>
              </a:rPr>
              <a:t>nào</a:t>
            </a:r>
            <a:r>
              <a:rPr lang="en-US" sz="3600" b="1" dirty="0">
                <a:solidFill>
                  <a:srgbClr val="C00000"/>
                </a:solidFill>
              </a:rPr>
              <a:t>?</a:t>
            </a:r>
            <a:endParaRPr lang="en-US" sz="3600" b="1" i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7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0+ ảnh làm slide PowerPoint cực đẹp, chuyên nghiệp không nên bỏ lỡ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52400" y="152400"/>
            <a:ext cx="4953000" cy="1066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48054" y="266700"/>
            <a:ext cx="4704946" cy="838200"/>
          </a:xfrm>
          <a:prstGeom prst="roundRect">
            <a:avLst/>
          </a:prstGeom>
          <a:ln>
            <a:solidFill>
              <a:srgbClr val="00B050"/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00B050"/>
                </a:solidFill>
              </a:rPr>
              <a:t>1. </a:t>
            </a:r>
            <a:r>
              <a:rPr lang="en-US" sz="3200" dirty="0" err="1" smtClean="0">
                <a:solidFill>
                  <a:srgbClr val="00B050"/>
                </a:solidFill>
              </a:rPr>
              <a:t>Âm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lịch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và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dương</a:t>
            </a:r>
            <a:r>
              <a:rPr lang="en-US" sz="3200" dirty="0" smtClean="0">
                <a:solidFill>
                  <a:srgbClr val="00B050"/>
                </a:solidFill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</a:rPr>
              <a:t>lịch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2400" y="1524000"/>
            <a:ext cx="861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/>
              <a:t>Dựa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 </a:t>
            </a:r>
            <a:r>
              <a:rPr lang="en-US" sz="2400" dirty="0" err="1"/>
              <a:t>quan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toán</a:t>
            </a:r>
            <a:r>
              <a:rPr lang="en-US" sz="2400" dirty="0"/>
              <a:t>, </a:t>
            </a:r>
            <a:r>
              <a:rPr lang="en-US" sz="2400" dirty="0" err="1"/>
              <a:t>người</a:t>
            </a:r>
            <a:r>
              <a:rPr lang="en-US" sz="2400" dirty="0"/>
              <a:t> </a:t>
            </a:r>
            <a:r>
              <a:rPr lang="en-US" sz="2400" dirty="0" err="1"/>
              <a:t>xưa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quy</a:t>
            </a:r>
            <a:r>
              <a:rPr lang="en-US" sz="2400" dirty="0"/>
              <a:t> </a:t>
            </a:r>
            <a:r>
              <a:rPr lang="en-US" sz="2400" dirty="0" err="1"/>
              <a:t>luật</a:t>
            </a:r>
            <a:r>
              <a:rPr lang="en-US" sz="2400" dirty="0"/>
              <a:t> di </a:t>
            </a:r>
            <a:r>
              <a:rPr lang="en-US" sz="2400" dirty="0" err="1"/>
              <a:t>chuyển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Trăng</a:t>
            </a:r>
            <a:r>
              <a:rPr lang="en-US" sz="2400" dirty="0"/>
              <a:t>, </a:t>
            </a:r>
            <a:r>
              <a:rPr lang="en-US" sz="2400" dirty="0" err="1"/>
              <a:t>Trái</a:t>
            </a:r>
            <a:r>
              <a:rPr lang="en-US" sz="2400" dirty="0"/>
              <a:t> </a:t>
            </a:r>
            <a:r>
              <a:rPr lang="en-US" sz="2400" dirty="0" err="1"/>
              <a:t>Đất</a:t>
            </a:r>
            <a:r>
              <a:rPr lang="en-US" sz="2400" dirty="0"/>
              <a:t>, </a:t>
            </a:r>
            <a:r>
              <a:rPr lang="en-US" sz="2400" dirty="0" err="1"/>
              <a:t>Mặt</a:t>
            </a:r>
            <a:r>
              <a:rPr lang="en-US" sz="2400" dirty="0"/>
              <a:t> </a:t>
            </a:r>
            <a:r>
              <a:rPr lang="en-US" sz="2400" dirty="0" err="1"/>
              <a:t>Trời</a:t>
            </a:r>
            <a:r>
              <a:rPr lang="en-US" sz="2400" dirty="0"/>
              <a:t> </a:t>
            </a:r>
            <a:r>
              <a:rPr lang="en-US" sz="2400" dirty="0" err="1"/>
              <a:t>để</a:t>
            </a:r>
            <a:r>
              <a:rPr lang="en-US" sz="2400" dirty="0"/>
              <a:t>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thời</a:t>
            </a:r>
            <a:r>
              <a:rPr lang="en-US" sz="2400" dirty="0"/>
              <a:t> </a:t>
            </a:r>
            <a:r>
              <a:rPr lang="en-US" sz="2400" dirty="0" err="1"/>
              <a:t>gian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ra</a:t>
            </a:r>
            <a:r>
              <a:rPr lang="en-US" sz="2400" dirty="0"/>
              <a:t> </a:t>
            </a:r>
            <a:r>
              <a:rPr lang="en-US" sz="2400" dirty="0" err="1"/>
              <a:t>lịch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9764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hay áo desktop với bộ 137 ảnh nền đơn giản và ngộ nghĩnh | TECHRUM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2590800" y="304800"/>
            <a:ext cx="4724400" cy="3581400"/>
          </a:xfrm>
          <a:prstGeom prst="wedgeEllipseCallout">
            <a:avLst>
              <a:gd name="adj1" fmla="val -61019"/>
              <a:gd name="adj2" fmla="val 38593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C00000"/>
                </a:solidFill>
              </a:rPr>
              <a:t>Nêu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những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hiểu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biết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của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em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về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âm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lịch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và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dương</a:t>
            </a:r>
            <a:r>
              <a:rPr lang="en-US" sz="3600" b="1" dirty="0" smtClean="0">
                <a:solidFill>
                  <a:srgbClr val="C00000"/>
                </a:solidFill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</a:rPr>
              <a:t>lịch</a:t>
            </a:r>
            <a:r>
              <a:rPr lang="en-US" sz="3600" b="1" dirty="0" smtClean="0">
                <a:solidFill>
                  <a:srgbClr val="C00000"/>
                </a:solidFill>
              </a:rPr>
              <a:t>?</a:t>
            </a:r>
            <a:endParaRPr lang="en-US" sz="3600" b="1" i="1" dirty="0">
              <a:solidFill>
                <a:srgbClr val="C0000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4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HOWROOM Nền Powerpoint Simple | - #18 - Wattp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66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81000" y="304800"/>
            <a:ext cx="8208912" cy="3143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vi-VN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ư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ơng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dương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365 ngày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chia thành 12 tháng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 đủ (31 ngày) và tháng thiếu (30 ngày).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háng 2 chỉ có 28 ngày.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Cứ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lại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nhuận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vi-VN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 366 ngày. Tháng 2 của năm nhuận có 29 ngày, ngày thứ 29 ấy gọi là “ngày nhuận”.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AU" sz="2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A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Âm</a:t>
            </a: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lịch</a:t>
            </a:r>
            <a:r>
              <a:rPr lang="en-AU" sz="2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360 </a:t>
            </a:r>
            <a:r>
              <a:rPr lang="en-US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A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chia </a:t>
            </a:r>
            <a:r>
              <a:rPr lang="en-AU" sz="24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AU" sz="2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thiếu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29 </a:t>
            </a:r>
            <a:r>
              <a:rPr lang="en-AU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AU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9" name="Oval Callout 8"/>
          <p:cNvSpPr/>
          <p:nvPr/>
        </p:nvSpPr>
        <p:spPr>
          <a:xfrm>
            <a:off x="4191000" y="3276600"/>
            <a:ext cx="4191000" cy="2362200"/>
          </a:xfrm>
          <a:prstGeom prst="wedgeEllipse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Theo </a:t>
            </a:r>
            <a:r>
              <a:rPr lang="en-US" sz="2000" b="1" dirty="0" err="1" smtClean="0">
                <a:solidFill>
                  <a:srgbClr val="002060"/>
                </a:solidFill>
              </a:rPr>
              <a:t>em</a:t>
            </a:r>
            <a:r>
              <a:rPr lang="en-US" sz="2000" b="1" dirty="0" smtClean="0">
                <a:solidFill>
                  <a:srgbClr val="002060"/>
                </a:solidFill>
              </a:rPr>
              <a:t>, </a:t>
            </a:r>
            <a:r>
              <a:rPr lang="en-US" sz="2000" b="1" dirty="0" err="1" smtClean="0">
                <a:solidFill>
                  <a:srgbClr val="002060"/>
                </a:solidFill>
              </a:rPr>
              <a:t>dựa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vào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đâu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mà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người</a:t>
            </a:r>
            <a:r>
              <a:rPr lang="en-US" sz="2000" b="1" dirty="0" smtClean="0">
                <a:solidFill>
                  <a:srgbClr val="002060"/>
                </a:solidFill>
              </a:rPr>
              <a:t> ta </a:t>
            </a:r>
            <a:r>
              <a:rPr lang="en-US" sz="2000" b="1" dirty="0" err="1" smtClean="0">
                <a:solidFill>
                  <a:srgbClr val="002060"/>
                </a:solidFill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thể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được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Dương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</a:rPr>
              <a:t> 365 </a:t>
            </a:r>
            <a:r>
              <a:rPr lang="en-US" sz="2000" b="1" dirty="0" err="1" smtClean="0">
                <a:solidFill>
                  <a:srgbClr val="002060"/>
                </a:solidFill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</a:rPr>
              <a:t>  </a:t>
            </a:r>
            <a:r>
              <a:rPr lang="en-US" sz="2000" b="1" dirty="0" err="1" smtClean="0">
                <a:solidFill>
                  <a:srgbClr val="002060"/>
                </a:solidFill>
              </a:rPr>
              <a:t>và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một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năm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âm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lịch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có</a:t>
            </a:r>
            <a:r>
              <a:rPr lang="en-US" sz="2000" b="1" dirty="0" smtClean="0">
                <a:solidFill>
                  <a:srgbClr val="002060"/>
                </a:solidFill>
              </a:rPr>
              <a:t> 360 </a:t>
            </a:r>
            <a:r>
              <a:rPr lang="en-US" sz="2000" b="1" dirty="0" err="1" smtClean="0">
                <a:solidFill>
                  <a:srgbClr val="002060"/>
                </a:solidFill>
              </a:rPr>
              <a:t>ngày</a:t>
            </a:r>
            <a:r>
              <a:rPr lang="en-US" sz="2000" b="1" dirty="0" smtClean="0">
                <a:solidFill>
                  <a:srgbClr val="002060"/>
                </a:solidFill>
              </a:rPr>
              <a:t>?</a:t>
            </a:r>
          </a:p>
          <a:p>
            <a:pPr algn="ctr"/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5296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Đồng hồ ra đời khi nào? Lịch sử hình thành và phát triển của đồng hồ -  Thegioididong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7" name="Picture 7" descr="Đồng hồ ra đời khi nào? Lịch sử hình thành và phát triển của đồng hồ -  Thegioididong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63876"/>
            <a:ext cx="6659669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00200" y="5105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mặt</a:t>
            </a:r>
            <a:r>
              <a:rPr lang="en-US" dirty="0" smtClean="0"/>
              <a:t> </a:t>
            </a:r>
            <a:r>
              <a:rPr lang="en-US" dirty="0" err="1" smtClean="0"/>
              <a:t>trời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32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1087</Words>
  <Application>Microsoft Office PowerPoint</Application>
  <PresentationFormat>On-screen Show (4:3)</PresentationFormat>
  <Paragraphs>127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SimSun</vt:lpstr>
      <vt:lpstr>Arial</vt:lpstr>
      <vt:lpstr>Arial Rounded MT Bold</vt:lpstr>
      <vt:lpstr>Calibri</vt:lpstr>
      <vt:lpstr>Impact</vt:lpstr>
      <vt:lpstr>Symbol</vt:lpstr>
      <vt:lpstr>Times New Roman</vt:lpstr>
      <vt:lpstr>仓耳玄三M W05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Admin</cp:lastModifiedBy>
  <cp:revision>12</cp:revision>
  <dcterms:created xsi:type="dcterms:W3CDTF">2021-09-08T01:30:36Z</dcterms:created>
  <dcterms:modified xsi:type="dcterms:W3CDTF">2021-09-16T11:35:45Z</dcterms:modified>
</cp:coreProperties>
</file>